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10"/>
  </p:handout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58" r:id="rId9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預設章節" id="{43327D8B-6C68-449D-B4D9-53E709827078}">
          <p14:sldIdLst>
            <p14:sldId id="256"/>
          </p14:sldIdLst>
        </p14:section>
        <p14:section name="未命名的章節" id="{E7DC3966-822C-40AB-9C82-8E5F4399A269}">
          <p14:sldIdLst>
            <p14:sldId id="257"/>
            <p14:sldId id="260"/>
            <p14:sldId id="261"/>
            <p14:sldId id="262"/>
            <p14:sldId id="263"/>
            <p14:sldId id="264"/>
            <p14:sldId id="25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812" y="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335365-A45B-44BD-9628-0A2BD990A500}" type="datetimeFigureOut">
              <a:rPr lang="zh-TW" altLang="en-US" smtClean="0"/>
              <a:t>2023/9/17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7B753A-4001-4CF3-A616-68AC9E5C45B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47212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audio" Target="../media/audio1.wav"/><Relationship Id="rId3" Type="http://schemas.openxmlformats.org/officeDocument/2006/relationships/image" Target="../media/image10.png"/><Relationship Id="rId7" Type="http://schemas.openxmlformats.org/officeDocument/2006/relationships/image" Target="../media/image1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63794" y="508702"/>
            <a:ext cx="9242321" cy="2467897"/>
          </a:xfrm>
        </p:spPr>
        <p:txBody>
          <a:bodyPr/>
          <a:lstStyle/>
          <a:p>
            <a:r>
              <a:rPr lang="en-US" altLang="zh-TW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112</a:t>
            </a:r>
            <a:r>
              <a:rPr lang="zh-TW" altLang="en-US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學年度上學期課後社團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248969" y="3775530"/>
            <a:ext cx="7766936" cy="1096899"/>
          </a:xfrm>
        </p:spPr>
        <p:txBody>
          <a:bodyPr>
            <a:normAutofit/>
          </a:bodyPr>
          <a:lstStyle/>
          <a:p>
            <a:r>
              <a:rPr lang="en-US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9/18</a:t>
            </a:r>
            <a:r>
              <a:rPr lang="zh-TW" altLang="en-US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開課囉</a:t>
            </a:r>
            <a:r>
              <a:rPr lang="en-US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~~</a:t>
            </a:r>
            <a:r>
              <a:rPr lang="zh-TW" altLang="en-US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開課囉</a:t>
            </a:r>
            <a:r>
              <a:rPr lang="en-US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!</a:t>
            </a:r>
            <a:endParaRPr lang="zh-TW" altLang="en-US" sz="6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92978" y="5112033"/>
            <a:ext cx="1162050" cy="1447800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2870" y="5115349"/>
            <a:ext cx="1276350" cy="144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752972"/>
      </p:ext>
    </p:extLst>
  </p:cSld>
  <p:clrMapOvr>
    <a:masterClrMapping/>
  </p:clrMapOvr>
  <p:transition spd="slow">
    <p:fade/>
    <p:sndAc>
      <p:stSnd>
        <p:snd r:embed="rId2" name="applause.wav"/>
      </p:stSnd>
    </p:sndAc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88796" y="-67492"/>
            <a:ext cx="8596668" cy="1195006"/>
          </a:xfrm>
        </p:spPr>
        <p:txBody>
          <a:bodyPr>
            <a:normAutofit fontScale="90000"/>
          </a:bodyPr>
          <a:lstStyle/>
          <a:p>
            <a:r>
              <a:rPr lang="zh-TW" altLang="en-US" sz="8000" dirty="0"/>
              <a:t>       </a:t>
            </a:r>
            <a:r>
              <a:rPr lang="zh-TW" altLang="en-US" sz="8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星期一</a:t>
            </a:r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035522" y="191165"/>
            <a:ext cx="733425" cy="1447800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68946" y="5084839"/>
            <a:ext cx="1160837" cy="1323975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1149" y="191165"/>
            <a:ext cx="851316" cy="677692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76667" y="2408792"/>
            <a:ext cx="761384" cy="1249858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8011" y="3392491"/>
            <a:ext cx="603453" cy="1152525"/>
          </a:xfrm>
          <a:prstGeom prst="rect">
            <a:avLst/>
          </a:prstGeom>
        </p:spPr>
      </p:pic>
      <p:graphicFrame>
        <p:nvGraphicFramePr>
          <p:cNvPr id="3" name="表格 16">
            <a:extLst>
              <a:ext uri="{FF2B5EF4-FFF2-40B4-BE49-F238E27FC236}">
                <a16:creationId xmlns:a16="http://schemas.microsoft.com/office/drawing/2014/main" id="{E1E33D58-08FB-47E5-9D21-D773B10161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9799150"/>
              </p:ext>
            </p:extLst>
          </p:nvPr>
        </p:nvGraphicFramePr>
        <p:xfrm>
          <a:off x="1052465" y="1127514"/>
          <a:ext cx="8143706" cy="5478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7706">
                  <a:extLst>
                    <a:ext uri="{9D8B030D-6E8A-4147-A177-3AD203B41FA5}">
                      <a16:colId xmlns:a16="http://schemas.microsoft.com/office/drawing/2014/main" val="3024955343"/>
                    </a:ext>
                  </a:extLst>
                </a:gridCol>
                <a:gridCol w="1673815">
                  <a:extLst>
                    <a:ext uri="{9D8B030D-6E8A-4147-A177-3AD203B41FA5}">
                      <a16:colId xmlns:a16="http://schemas.microsoft.com/office/drawing/2014/main" val="63364182"/>
                    </a:ext>
                  </a:extLst>
                </a:gridCol>
                <a:gridCol w="2212258">
                  <a:extLst>
                    <a:ext uri="{9D8B030D-6E8A-4147-A177-3AD203B41FA5}">
                      <a16:colId xmlns:a16="http://schemas.microsoft.com/office/drawing/2014/main" val="518111910"/>
                    </a:ext>
                  </a:extLst>
                </a:gridCol>
                <a:gridCol w="2209927">
                  <a:extLst>
                    <a:ext uri="{9D8B030D-6E8A-4147-A177-3AD203B41FA5}">
                      <a16:colId xmlns:a16="http://schemas.microsoft.com/office/drawing/2014/main" val="1498875101"/>
                    </a:ext>
                  </a:extLst>
                </a:gridCol>
              </a:tblGrid>
              <a:tr h="569468">
                <a:tc>
                  <a:txBody>
                    <a:bodyPr/>
                    <a:lstStyle/>
                    <a:p>
                      <a:r>
                        <a:rPr lang="zh-TW" altLang="en-US" dirty="0"/>
                        <a:t>社團名稱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上課時間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上課地點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上課老師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1729438"/>
                  </a:ext>
                </a:extLst>
              </a:tr>
              <a:tr h="569468">
                <a:tc>
                  <a:txBody>
                    <a:bodyPr/>
                    <a:lstStyle/>
                    <a:p>
                      <a:r>
                        <a:rPr lang="zh-TW" altLang="en-US" dirty="0"/>
                        <a:t>油畫水彩社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15:50~17:50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活動中心陶藝教室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白景文</a:t>
                      </a:r>
                      <a:r>
                        <a:rPr lang="en-US" altLang="zh-TW" dirty="0"/>
                        <a:t>/</a:t>
                      </a:r>
                      <a:r>
                        <a:rPr lang="zh-TW" altLang="en-US" dirty="0"/>
                        <a:t>李淑芬老師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0089778"/>
                  </a:ext>
                </a:extLst>
              </a:tr>
              <a:tr h="569468">
                <a:tc>
                  <a:txBody>
                    <a:bodyPr/>
                    <a:lstStyle/>
                    <a:p>
                      <a:r>
                        <a:rPr lang="zh-TW" altLang="en-US" dirty="0"/>
                        <a:t>創意美術社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15:50~17:50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一年</a:t>
                      </a:r>
                      <a:r>
                        <a:rPr lang="en-US" altLang="zh-TW" dirty="0"/>
                        <a:t>7</a:t>
                      </a:r>
                      <a:r>
                        <a:rPr lang="zh-TW" altLang="en-US" dirty="0"/>
                        <a:t>班教室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謝佳容老師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2864380"/>
                  </a:ext>
                </a:extLst>
              </a:tr>
              <a:tr h="62851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/>
                        <a:t>跆拳道社</a:t>
                      </a:r>
                    </a:p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/>
                        <a:t>15:50~17:20</a:t>
                      </a:r>
                      <a:endParaRPr lang="zh-TW" altLang="en-US" dirty="0"/>
                    </a:p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/>
                        <a:t>後穿堂</a:t>
                      </a:r>
                    </a:p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/>
                        <a:t>林岳本老師</a:t>
                      </a:r>
                    </a:p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6162702"/>
                  </a:ext>
                </a:extLst>
              </a:tr>
              <a:tr h="62851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/>
                        <a:t>寶可夢卡牌遊戲社</a:t>
                      </a:r>
                    </a:p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/>
                        <a:t>15:50~17:50</a:t>
                      </a:r>
                      <a:endParaRPr lang="zh-TW" altLang="en-US" dirty="0"/>
                    </a:p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/>
                        <a:t>一年</a:t>
                      </a:r>
                      <a:r>
                        <a:rPr lang="en-US" altLang="zh-TW" dirty="0"/>
                        <a:t>8</a:t>
                      </a:r>
                      <a:r>
                        <a:rPr lang="zh-TW" altLang="en-US" dirty="0"/>
                        <a:t>班教室</a:t>
                      </a:r>
                    </a:p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/>
                        <a:t>何承峻老師</a:t>
                      </a:r>
                    </a:p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3297087"/>
                  </a:ext>
                </a:extLst>
              </a:tr>
              <a:tr h="62851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/>
                        <a:t>國標舞蹈社</a:t>
                      </a:r>
                    </a:p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/>
                        <a:t>15:50~17:50</a:t>
                      </a:r>
                      <a:endParaRPr lang="zh-TW" altLang="en-US" dirty="0"/>
                    </a:p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/>
                        <a:t>四樓地板教室</a:t>
                      </a:r>
                    </a:p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/>
                        <a:t>尤月華老師</a:t>
                      </a:r>
                    </a:p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0644272"/>
                  </a:ext>
                </a:extLst>
              </a:tr>
              <a:tr h="62851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/>
                        <a:t>羽球初階班</a:t>
                      </a:r>
                      <a:r>
                        <a:rPr lang="en-US" altLang="zh-TW" dirty="0"/>
                        <a:t>(</a:t>
                      </a:r>
                      <a:r>
                        <a:rPr lang="zh-TW" altLang="en-US" dirty="0"/>
                        <a:t>中</a:t>
                      </a:r>
                      <a:r>
                        <a:rPr lang="en-US" altLang="zh-TW" dirty="0"/>
                        <a:t>)</a:t>
                      </a:r>
                      <a:endParaRPr lang="zh-TW" altLang="en-US" dirty="0"/>
                    </a:p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/>
                        <a:t>15:50~17:50</a:t>
                      </a:r>
                      <a:endParaRPr lang="zh-TW" altLang="en-US" dirty="0"/>
                    </a:p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/>
                        <a:t>活動中心</a:t>
                      </a:r>
                      <a:r>
                        <a:rPr lang="en-US" altLang="zh-TW" dirty="0"/>
                        <a:t>3</a:t>
                      </a:r>
                      <a:r>
                        <a:rPr lang="zh-TW" altLang="en-US" dirty="0"/>
                        <a:t>樓</a:t>
                      </a:r>
                    </a:p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/>
                        <a:t>歐陽群</a:t>
                      </a:r>
                      <a:r>
                        <a:rPr lang="en-US" altLang="zh-TW" dirty="0"/>
                        <a:t>/</a:t>
                      </a:r>
                      <a:r>
                        <a:rPr lang="zh-TW" altLang="en-US" dirty="0"/>
                        <a:t>陳彥均老師</a:t>
                      </a:r>
                    </a:p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5718507"/>
                  </a:ext>
                </a:extLst>
              </a:tr>
              <a:tr h="569468">
                <a:tc>
                  <a:txBody>
                    <a:bodyPr/>
                    <a:lstStyle/>
                    <a:p>
                      <a:r>
                        <a:rPr lang="zh-TW" altLang="en-US" dirty="0"/>
                        <a:t>籃球遊戲社</a:t>
                      </a:r>
                      <a:r>
                        <a:rPr lang="en-US" altLang="zh-TW" dirty="0"/>
                        <a:t>(</a:t>
                      </a:r>
                      <a:r>
                        <a:rPr lang="zh-TW" altLang="en-US" dirty="0"/>
                        <a:t>中</a:t>
                      </a:r>
                      <a:r>
                        <a:rPr lang="en-US" altLang="zh-TW" dirty="0"/>
                        <a:t>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15:50~17:50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操場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 邱承恩老師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333315"/>
                  </a:ext>
                </a:extLst>
              </a:tr>
              <a:tr h="628512">
                <a:tc>
                  <a:txBody>
                    <a:bodyPr/>
                    <a:lstStyle/>
                    <a:p>
                      <a:r>
                        <a:rPr lang="zh-TW" altLang="en-US" sz="1400" dirty="0" smtClean="0"/>
                        <a:t>科學探究與專題報告，弦樂團，管樂團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/>
                        <a:t>15:50~17:50</a:t>
                      </a:r>
                      <a:endParaRPr lang="zh-TW" altLang="en-US" dirty="0" smtClean="0"/>
                    </a:p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活動中心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林碧玲</a:t>
                      </a:r>
                      <a:r>
                        <a:rPr lang="en-US" altLang="zh-TW" dirty="0" smtClean="0"/>
                        <a:t>/</a:t>
                      </a:r>
                      <a:r>
                        <a:rPr lang="zh-TW" altLang="en-US" dirty="0" smtClean="0"/>
                        <a:t>崔智芬</a:t>
                      </a:r>
                      <a:r>
                        <a:rPr lang="en-US" altLang="zh-TW" dirty="0" smtClean="0"/>
                        <a:t>/</a:t>
                      </a:r>
                      <a:r>
                        <a:rPr lang="zh-TW" altLang="en-US" dirty="0" smtClean="0"/>
                        <a:t>陳治豪</a:t>
                      </a:r>
                      <a:r>
                        <a:rPr lang="en-US" altLang="zh-TW" dirty="0" smtClean="0"/>
                        <a:t>/</a:t>
                      </a:r>
                      <a:r>
                        <a:rPr lang="zh-TW" altLang="en-US" dirty="0" smtClean="0"/>
                        <a:t>徐巧紋老師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49146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8196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52465" y="76746"/>
            <a:ext cx="8596668" cy="1320800"/>
          </a:xfrm>
        </p:spPr>
        <p:txBody>
          <a:bodyPr>
            <a:normAutofit/>
          </a:bodyPr>
          <a:lstStyle/>
          <a:p>
            <a:r>
              <a:rPr lang="zh-TW" altLang="en-US" sz="8000" dirty="0"/>
              <a:t>       </a:t>
            </a:r>
            <a:r>
              <a:rPr lang="zh-TW" altLang="en-US" sz="8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星期二</a:t>
            </a:r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035522" y="191165"/>
            <a:ext cx="733425" cy="1447800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1984" y="5084839"/>
            <a:ext cx="1447800" cy="1323975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4518" y="338803"/>
            <a:ext cx="1447800" cy="1152525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2792" y="5609227"/>
            <a:ext cx="603453" cy="1152525"/>
          </a:xfrm>
          <a:prstGeom prst="rect">
            <a:avLst/>
          </a:prstGeom>
        </p:spPr>
      </p:pic>
      <p:graphicFrame>
        <p:nvGraphicFramePr>
          <p:cNvPr id="3" name="表格 16">
            <a:extLst>
              <a:ext uri="{FF2B5EF4-FFF2-40B4-BE49-F238E27FC236}">
                <a16:creationId xmlns:a16="http://schemas.microsoft.com/office/drawing/2014/main" id="{E1E33D58-08FB-47E5-9D21-D773B10161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5025852"/>
              </p:ext>
            </p:extLst>
          </p:nvPr>
        </p:nvGraphicFramePr>
        <p:xfrm>
          <a:off x="1032387" y="1528694"/>
          <a:ext cx="8143706" cy="50605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7706">
                  <a:extLst>
                    <a:ext uri="{9D8B030D-6E8A-4147-A177-3AD203B41FA5}">
                      <a16:colId xmlns:a16="http://schemas.microsoft.com/office/drawing/2014/main" val="3024955343"/>
                    </a:ext>
                  </a:extLst>
                </a:gridCol>
                <a:gridCol w="1673815">
                  <a:extLst>
                    <a:ext uri="{9D8B030D-6E8A-4147-A177-3AD203B41FA5}">
                      <a16:colId xmlns:a16="http://schemas.microsoft.com/office/drawing/2014/main" val="63364182"/>
                    </a:ext>
                  </a:extLst>
                </a:gridCol>
                <a:gridCol w="2212258">
                  <a:extLst>
                    <a:ext uri="{9D8B030D-6E8A-4147-A177-3AD203B41FA5}">
                      <a16:colId xmlns:a16="http://schemas.microsoft.com/office/drawing/2014/main" val="518111910"/>
                    </a:ext>
                  </a:extLst>
                </a:gridCol>
                <a:gridCol w="2209927">
                  <a:extLst>
                    <a:ext uri="{9D8B030D-6E8A-4147-A177-3AD203B41FA5}">
                      <a16:colId xmlns:a16="http://schemas.microsoft.com/office/drawing/2014/main" val="1498875101"/>
                    </a:ext>
                  </a:extLst>
                </a:gridCol>
              </a:tblGrid>
              <a:tr h="579950">
                <a:tc>
                  <a:txBody>
                    <a:bodyPr/>
                    <a:lstStyle/>
                    <a:p>
                      <a:r>
                        <a:rPr lang="zh-TW" altLang="en-US" dirty="0"/>
                        <a:t>社團名稱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上課時間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上課地點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上課老師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1729438"/>
                  </a:ext>
                </a:extLst>
              </a:tr>
              <a:tr h="579950">
                <a:tc>
                  <a:txBody>
                    <a:bodyPr/>
                    <a:lstStyle/>
                    <a:p>
                      <a:r>
                        <a:rPr lang="zh-TW" altLang="en-US" dirty="0"/>
                        <a:t>競速直排輪進階班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15:50~17:20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/>
                        <a:t>後穿堂</a:t>
                      </a:r>
                    </a:p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陳彥如老師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0089778"/>
                  </a:ext>
                </a:extLst>
              </a:tr>
              <a:tr h="579950">
                <a:tc>
                  <a:txBody>
                    <a:bodyPr/>
                    <a:lstStyle/>
                    <a:p>
                      <a:r>
                        <a:rPr lang="zh-TW" altLang="en-US" dirty="0"/>
                        <a:t>足球社初階班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15:50~17:50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/>
                        <a:t>操場</a:t>
                      </a:r>
                    </a:p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陳岳豊老師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2864380"/>
                  </a:ext>
                </a:extLst>
              </a:tr>
              <a:tr h="57995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/>
                        <a:t>扯鈴</a:t>
                      </a:r>
                      <a:r>
                        <a:rPr lang="en-US" altLang="zh-TW" dirty="0"/>
                        <a:t>A</a:t>
                      </a:r>
                      <a:r>
                        <a:rPr lang="zh-TW" altLang="en-US" dirty="0"/>
                        <a:t>班</a:t>
                      </a:r>
                    </a:p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/>
                        <a:t>15:50~17:20</a:t>
                      </a:r>
                      <a:endParaRPr lang="zh-TW" altLang="en-US" dirty="0"/>
                    </a:p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中庭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/>
                        <a:t>林懷恩老師</a:t>
                      </a:r>
                    </a:p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6162702"/>
                  </a:ext>
                </a:extLst>
              </a:tr>
              <a:tr h="57995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/>
                        <a:t>益智桌遊班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/>
                        <a:t>15:50~17:50</a:t>
                      </a:r>
                      <a:endParaRPr lang="zh-TW" altLang="en-US" dirty="0"/>
                    </a:p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/>
                        <a:t>一年</a:t>
                      </a:r>
                      <a:r>
                        <a:rPr lang="en-US" altLang="zh-TW" dirty="0"/>
                        <a:t>7</a:t>
                      </a:r>
                      <a:r>
                        <a:rPr lang="zh-TW" altLang="en-US" dirty="0"/>
                        <a:t>班教室</a:t>
                      </a:r>
                    </a:p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/>
                        <a:t>李佳蓉老師</a:t>
                      </a:r>
                    </a:p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3297087"/>
                  </a:ext>
                </a:extLst>
              </a:tr>
              <a:tr h="57995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/>
                        <a:t>AI</a:t>
                      </a:r>
                      <a:r>
                        <a:rPr lang="zh-TW" altLang="en-US" dirty="0"/>
                        <a:t>機器人機械社</a:t>
                      </a:r>
                    </a:p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/>
                        <a:t>15:50~17:50</a:t>
                      </a:r>
                      <a:endParaRPr lang="zh-TW" altLang="en-US" dirty="0"/>
                    </a:p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/>
                        <a:t>四樓電腦教室</a:t>
                      </a:r>
                    </a:p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 smtClean="0"/>
                        <a:t>黃馨儀老師</a:t>
                      </a:r>
                      <a:endParaRPr lang="zh-TW" altLang="en-US" dirty="0"/>
                    </a:p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0644272"/>
                  </a:ext>
                </a:extLst>
              </a:tr>
              <a:tr h="57995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/>
                        <a:t>吉他社</a:t>
                      </a:r>
                    </a:p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/>
                        <a:t>15:50~17:20</a:t>
                      </a:r>
                      <a:endParaRPr lang="zh-TW" altLang="en-US" dirty="0"/>
                    </a:p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 smtClean="0"/>
                        <a:t>一年</a:t>
                      </a:r>
                      <a:r>
                        <a:rPr lang="en-US" altLang="zh-TW" dirty="0" smtClean="0"/>
                        <a:t>8</a:t>
                      </a:r>
                      <a:r>
                        <a:rPr lang="zh-TW" altLang="en-US" dirty="0" smtClean="0"/>
                        <a:t>班教室</a:t>
                      </a:r>
                      <a:endParaRPr lang="zh-TW" altLang="en-US" dirty="0"/>
                    </a:p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/>
                        <a:t>陳建廷</a:t>
                      </a:r>
                      <a:r>
                        <a:rPr lang="en-US" altLang="zh-TW" dirty="0"/>
                        <a:t>/</a:t>
                      </a:r>
                      <a:r>
                        <a:rPr lang="zh-TW" altLang="en-US" dirty="0"/>
                        <a:t>張裕有老師</a:t>
                      </a:r>
                    </a:p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5718507"/>
                  </a:ext>
                </a:extLst>
              </a:tr>
              <a:tr h="579950">
                <a:tc>
                  <a:txBody>
                    <a:bodyPr/>
                    <a:lstStyle/>
                    <a:p>
                      <a:r>
                        <a:rPr lang="zh-TW" altLang="en-US" sz="1400" dirty="0" smtClean="0"/>
                        <a:t>科學探究與專題報告，弦樂團，管樂團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/>
                        <a:t>15:50~17:50</a:t>
                      </a:r>
                      <a:endParaRPr lang="zh-TW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活動中心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林碧玲</a:t>
                      </a:r>
                      <a:r>
                        <a:rPr lang="en-US" altLang="zh-TW" dirty="0" smtClean="0"/>
                        <a:t>/</a:t>
                      </a:r>
                      <a:r>
                        <a:rPr lang="zh-TW" altLang="en-US" dirty="0" smtClean="0"/>
                        <a:t>崔智芬</a:t>
                      </a:r>
                      <a:r>
                        <a:rPr lang="en-US" altLang="zh-TW" dirty="0" smtClean="0"/>
                        <a:t>/</a:t>
                      </a:r>
                      <a:r>
                        <a:rPr lang="zh-TW" altLang="en-US" dirty="0" smtClean="0"/>
                        <a:t>陳治豪</a:t>
                      </a:r>
                      <a:r>
                        <a:rPr lang="en-US" altLang="zh-TW" dirty="0" smtClean="0"/>
                        <a:t>/</a:t>
                      </a:r>
                      <a:r>
                        <a:rPr lang="zh-TW" altLang="en-US" dirty="0" smtClean="0"/>
                        <a:t>徐巧紋老師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333315"/>
                  </a:ext>
                </a:extLst>
              </a:tr>
            </a:tbl>
          </a:graphicData>
        </a:graphic>
      </p:graphicFrame>
      <p:pic>
        <p:nvPicPr>
          <p:cNvPr id="7" name="圖片 6">
            <a:extLst>
              <a:ext uri="{FF2B5EF4-FFF2-40B4-BE49-F238E27FC236}">
                <a16:creationId xmlns:a16="http://schemas.microsoft.com/office/drawing/2014/main" id="{1D5DE3D9-9CEB-40A2-9693-BCDDD10C9F3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402234" y="2841164"/>
            <a:ext cx="1066892" cy="1450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14543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52465" y="76746"/>
            <a:ext cx="8596668" cy="1320800"/>
          </a:xfrm>
        </p:spPr>
        <p:txBody>
          <a:bodyPr>
            <a:normAutofit/>
          </a:bodyPr>
          <a:lstStyle/>
          <a:p>
            <a:r>
              <a:rPr lang="zh-TW" altLang="en-US" sz="8000" dirty="0"/>
              <a:t>       </a:t>
            </a:r>
            <a:r>
              <a:rPr lang="zh-TW" altLang="en-US" sz="8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星期三</a:t>
            </a:r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035522" y="191165"/>
            <a:ext cx="733425" cy="1447800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1984" y="5084839"/>
            <a:ext cx="1447800" cy="1323975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8565" y="338802"/>
            <a:ext cx="1447800" cy="1152525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2792" y="5609227"/>
            <a:ext cx="603453" cy="1152525"/>
          </a:xfrm>
          <a:prstGeom prst="rect">
            <a:avLst/>
          </a:prstGeom>
        </p:spPr>
      </p:pic>
      <p:graphicFrame>
        <p:nvGraphicFramePr>
          <p:cNvPr id="3" name="表格 16">
            <a:extLst>
              <a:ext uri="{FF2B5EF4-FFF2-40B4-BE49-F238E27FC236}">
                <a16:creationId xmlns:a16="http://schemas.microsoft.com/office/drawing/2014/main" id="{E1E33D58-08FB-47E5-9D21-D773B10161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5106601"/>
              </p:ext>
            </p:extLst>
          </p:nvPr>
        </p:nvGraphicFramePr>
        <p:xfrm>
          <a:off x="979238" y="1638965"/>
          <a:ext cx="8170253" cy="41994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4253">
                  <a:extLst>
                    <a:ext uri="{9D8B030D-6E8A-4147-A177-3AD203B41FA5}">
                      <a16:colId xmlns:a16="http://schemas.microsoft.com/office/drawing/2014/main" val="3024955343"/>
                    </a:ext>
                  </a:extLst>
                </a:gridCol>
                <a:gridCol w="1673815">
                  <a:extLst>
                    <a:ext uri="{9D8B030D-6E8A-4147-A177-3AD203B41FA5}">
                      <a16:colId xmlns:a16="http://schemas.microsoft.com/office/drawing/2014/main" val="63364182"/>
                    </a:ext>
                  </a:extLst>
                </a:gridCol>
                <a:gridCol w="2212258">
                  <a:extLst>
                    <a:ext uri="{9D8B030D-6E8A-4147-A177-3AD203B41FA5}">
                      <a16:colId xmlns:a16="http://schemas.microsoft.com/office/drawing/2014/main" val="518111910"/>
                    </a:ext>
                  </a:extLst>
                </a:gridCol>
                <a:gridCol w="2209927">
                  <a:extLst>
                    <a:ext uri="{9D8B030D-6E8A-4147-A177-3AD203B41FA5}">
                      <a16:colId xmlns:a16="http://schemas.microsoft.com/office/drawing/2014/main" val="1498875101"/>
                    </a:ext>
                  </a:extLst>
                </a:gridCol>
              </a:tblGrid>
              <a:tr h="579950">
                <a:tc>
                  <a:txBody>
                    <a:bodyPr/>
                    <a:lstStyle/>
                    <a:p>
                      <a:r>
                        <a:rPr lang="zh-TW" altLang="en-US" dirty="0"/>
                        <a:t>社團名稱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上課時間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上課地點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上課老師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1729438"/>
                  </a:ext>
                </a:extLst>
              </a:tr>
              <a:tr h="428122">
                <a:tc>
                  <a:txBody>
                    <a:bodyPr/>
                    <a:lstStyle/>
                    <a:p>
                      <a:r>
                        <a:rPr lang="zh-TW" altLang="en-US" dirty="0"/>
                        <a:t>競速直排輪進階班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15:50~17:20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/>
                        <a:t>後穿堂</a:t>
                      </a:r>
                    </a:p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陳彥如老師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0089778"/>
                  </a:ext>
                </a:extLst>
              </a:tr>
              <a:tr h="579950">
                <a:tc>
                  <a:txBody>
                    <a:bodyPr/>
                    <a:lstStyle/>
                    <a:p>
                      <a:r>
                        <a:rPr lang="zh-TW" altLang="en-US" dirty="0"/>
                        <a:t>足球社進階班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12:50~14:50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操場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陳岳豊老師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2864380"/>
                  </a:ext>
                </a:extLst>
              </a:tr>
              <a:tr h="579950">
                <a:tc>
                  <a:txBody>
                    <a:bodyPr/>
                    <a:lstStyle/>
                    <a:p>
                      <a:r>
                        <a:rPr lang="en-US" altLang="zh-TW" dirty="0"/>
                        <a:t>3</a:t>
                      </a:r>
                      <a:r>
                        <a:rPr lang="zh-TW" altLang="en-US" dirty="0"/>
                        <a:t>項全能運動社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15:30~17:00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/>
                        <a:t>操場</a:t>
                      </a:r>
                    </a:p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/>
                        <a:t>陳威廷老師</a:t>
                      </a:r>
                    </a:p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6162702"/>
                  </a:ext>
                </a:extLst>
              </a:tr>
              <a:tr h="579950">
                <a:tc>
                  <a:txBody>
                    <a:bodyPr/>
                    <a:lstStyle/>
                    <a:p>
                      <a:r>
                        <a:rPr lang="zh-TW" altLang="en-US" dirty="0"/>
                        <a:t>韓風</a:t>
                      </a:r>
                      <a:r>
                        <a:rPr lang="en-US" altLang="zh-TW" dirty="0"/>
                        <a:t>MV</a:t>
                      </a:r>
                      <a:r>
                        <a:rPr lang="zh-TW" altLang="en-US" dirty="0"/>
                        <a:t>舞蹈社</a:t>
                      </a:r>
                      <a:r>
                        <a:rPr lang="en-US" altLang="zh-TW" dirty="0"/>
                        <a:t>A</a:t>
                      </a:r>
                      <a:r>
                        <a:rPr lang="zh-TW" altLang="en-US" dirty="0"/>
                        <a:t>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/>
                        <a:t>12:50~14:50</a:t>
                      </a:r>
                      <a:endParaRPr lang="zh-TW" altLang="en-US" dirty="0"/>
                    </a:p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/>
                        <a:t>後穿堂</a:t>
                      </a:r>
                    </a:p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/>
                        <a:t>曾淑惠老師</a:t>
                      </a:r>
                    </a:p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3297087"/>
                  </a:ext>
                </a:extLst>
              </a:tr>
              <a:tr h="579950">
                <a:tc>
                  <a:txBody>
                    <a:bodyPr/>
                    <a:lstStyle/>
                    <a:p>
                      <a:r>
                        <a:rPr lang="zh-TW" altLang="en-US" dirty="0"/>
                        <a:t>韓風</a:t>
                      </a:r>
                      <a:r>
                        <a:rPr lang="en-US" altLang="zh-TW" dirty="0"/>
                        <a:t>MV</a:t>
                      </a:r>
                      <a:r>
                        <a:rPr lang="zh-TW" altLang="en-US" dirty="0"/>
                        <a:t>舞蹈社</a:t>
                      </a:r>
                      <a:r>
                        <a:rPr lang="en-US" altLang="zh-TW" dirty="0"/>
                        <a:t>B</a:t>
                      </a:r>
                      <a:r>
                        <a:rPr lang="zh-TW" altLang="en-US" dirty="0"/>
                        <a:t>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/>
                        <a:t>15:00~17:00</a:t>
                      </a:r>
                      <a:endParaRPr lang="zh-TW" altLang="en-US" dirty="0"/>
                    </a:p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/>
                        <a:t>司令台</a:t>
                      </a:r>
                    </a:p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/>
                        <a:t>曾淑惠</a:t>
                      </a:r>
                      <a:r>
                        <a:rPr lang="zh-TW" altLang="en-US" dirty="0" smtClean="0"/>
                        <a:t>老師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0644272"/>
                  </a:ext>
                </a:extLst>
              </a:tr>
              <a:tr h="479224">
                <a:tc>
                  <a:txBody>
                    <a:bodyPr/>
                    <a:lstStyle/>
                    <a:p>
                      <a:r>
                        <a:rPr lang="zh-TW" altLang="en-US" dirty="0"/>
                        <a:t>傑克魔術社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/>
                        <a:t>12:50~14:50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 smtClean="0"/>
                        <a:t>一年</a:t>
                      </a:r>
                      <a:r>
                        <a:rPr lang="en-US" altLang="zh-TW" dirty="0"/>
                        <a:t>8</a:t>
                      </a:r>
                      <a:r>
                        <a:rPr lang="zh-TW" altLang="en-US" dirty="0" smtClean="0"/>
                        <a:t>班教室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/>
                        <a:t>劉建隆</a:t>
                      </a:r>
                      <a:r>
                        <a:rPr lang="en-US" altLang="zh-TW" dirty="0"/>
                        <a:t>/</a:t>
                      </a:r>
                      <a:r>
                        <a:rPr lang="zh-TW" altLang="en-US" dirty="0"/>
                        <a:t>方仁正</a:t>
                      </a:r>
                      <a:r>
                        <a:rPr lang="zh-TW" altLang="en-US" dirty="0" smtClean="0"/>
                        <a:t>老師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5718507"/>
                  </a:ext>
                </a:extLst>
              </a:tr>
            </a:tbl>
          </a:graphicData>
        </a:graphic>
      </p:graphicFrame>
      <p:pic>
        <p:nvPicPr>
          <p:cNvPr id="7" name="圖片 6">
            <a:extLst>
              <a:ext uri="{FF2B5EF4-FFF2-40B4-BE49-F238E27FC236}">
                <a16:creationId xmlns:a16="http://schemas.microsoft.com/office/drawing/2014/main" id="{926DC84B-BB6F-4370-9E6C-F7465E0EBB7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402234" y="2983357"/>
            <a:ext cx="1066892" cy="1450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08740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52465" y="76746"/>
            <a:ext cx="8596668" cy="1320800"/>
          </a:xfrm>
        </p:spPr>
        <p:txBody>
          <a:bodyPr>
            <a:normAutofit/>
          </a:bodyPr>
          <a:lstStyle/>
          <a:p>
            <a:r>
              <a:rPr lang="zh-TW" altLang="en-US" sz="8000" dirty="0"/>
              <a:t>       </a:t>
            </a:r>
            <a:r>
              <a:rPr lang="zh-TW" altLang="en-US" sz="8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星期三</a:t>
            </a:r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035522" y="191165"/>
            <a:ext cx="733425" cy="1447800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1984" y="5084839"/>
            <a:ext cx="1447800" cy="1323975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4518" y="338803"/>
            <a:ext cx="1447800" cy="1152525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2792" y="5609227"/>
            <a:ext cx="603453" cy="1152525"/>
          </a:xfrm>
          <a:prstGeom prst="rect">
            <a:avLst/>
          </a:prstGeom>
        </p:spPr>
      </p:pic>
      <p:graphicFrame>
        <p:nvGraphicFramePr>
          <p:cNvPr id="3" name="表格 16">
            <a:extLst>
              <a:ext uri="{FF2B5EF4-FFF2-40B4-BE49-F238E27FC236}">
                <a16:creationId xmlns:a16="http://schemas.microsoft.com/office/drawing/2014/main" id="{E1E33D58-08FB-47E5-9D21-D773B10161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99597"/>
              </p:ext>
            </p:extLst>
          </p:nvPr>
        </p:nvGraphicFramePr>
        <p:xfrm>
          <a:off x="1005840" y="1528694"/>
          <a:ext cx="8170253" cy="44204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4253">
                  <a:extLst>
                    <a:ext uri="{9D8B030D-6E8A-4147-A177-3AD203B41FA5}">
                      <a16:colId xmlns:a16="http://schemas.microsoft.com/office/drawing/2014/main" val="3024955343"/>
                    </a:ext>
                  </a:extLst>
                </a:gridCol>
                <a:gridCol w="1673815">
                  <a:extLst>
                    <a:ext uri="{9D8B030D-6E8A-4147-A177-3AD203B41FA5}">
                      <a16:colId xmlns:a16="http://schemas.microsoft.com/office/drawing/2014/main" val="63364182"/>
                    </a:ext>
                  </a:extLst>
                </a:gridCol>
                <a:gridCol w="2212258">
                  <a:extLst>
                    <a:ext uri="{9D8B030D-6E8A-4147-A177-3AD203B41FA5}">
                      <a16:colId xmlns:a16="http://schemas.microsoft.com/office/drawing/2014/main" val="518111910"/>
                    </a:ext>
                  </a:extLst>
                </a:gridCol>
                <a:gridCol w="2209927">
                  <a:extLst>
                    <a:ext uri="{9D8B030D-6E8A-4147-A177-3AD203B41FA5}">
                      <a16:colId xmlns:a16="http://schemas.microsoft.com/office/drawing/2014/main" val="1498875101"/>
                    </a:ext>
                  </a:extLst>
                </a:gridCol>
              </a:tblGrid>
              <a:tr h="579950">
                <a:tc>
                  <a:txBody>
                    <a:bodyPr/>
                    <a:lstStyle/>
                    <a:p>
                      <a:r>
                        <a:rPr lang="zh-TW" altLang="en-US" dirty="0"/>
                        <a:t>社團名稱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上課時間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上課地點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上課老師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1729438"/>
                  </a:ext>
                </a:extLst>
              </a:tr>
              <a:tr h="428122">
                <a:tc>
                  <a:txBody>
                    <a:bodyPr/>
                    <a:lstStyle/>
                    <a:p>
                      <a:r>
                        <a:rPr lang="en-US" altLang="zh-TW" dirty="0"/>
                        <a:t>STEM</a:t>
                      </a:r>
                      <a:r>
                        <a:rPr lang="zh-TW" altLang="en-US" dirty="0"/>
                        <a:t>創意科研社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15:50~17:20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/>
                        <a:t>一年</a:t>
                      </a:r>
                      <a:r>
                        <a:rPr lang="en-US" altLang="zh-TW" dirty="0"/>
                        <a:t>4</a:t>
                      </a:r>
                      <a:r>
                        <a:rPr lang="zh-TW" altLang="en-US" dirty="0"/>
                        <a:t>班教室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高吳孟哲老師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0089778"/>
                  </a:ext>
                </a:extLst>
              </a:tr>
              <a:tr h="579950">
                <a:tc>
                  <a:txBody>
                    <a:bodyPr/>
                    <a:lstStyle/>
                    <a:p>
                      <a:r>
                        <a:rPr lang="zh-TW" altLang="en-US" dirty="0"/>
                        <a:t>創意科學美勞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/>
                        <a:t>15:50~17:20</a:t>
                      </a:r>
                      <a:endParaRPr lang="zh-TW" altLang="en-US" dirty="0"/>
                    </a:p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活動中心美勞教室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林麗育老師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2864380"/>
                  </a:ext>
                </a:extLst>
              </a:tr>
              <a:tr h="579950">
                <a:tc>
                  <a:txBody>
                    <a:bodyPr/>
                    <a:lstStyle/>
                    <a:p>
                      <a:r>
                        <a:rPr lang="zh-TW" altLang="en-US" dirty="0"/>
                        <a:t>樂高機器人進階班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12:50~17:50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/>
                        <a:t>4</a:t>
                      </a:r>
                      <a:r>
                        <a:rPr lang="zh-TW" altLang="en-US" dirty="0"/>
                        <a:t>樓電腦教室</a:t>
                      </a:r>
                    </a:p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/>
                        <a:t>巫若綺老師</a:t>
                      </a:r>
                    </a:p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6162702"/>
                  </a:ext>
                </a:extLst>
              </a:tr>
              <a:tr h="579950">
                <a:tc>
                  <a:txBody>
                    <a:bodyPr/>
                    <a:lstStyle/>
                    <a:p>
                      <a:r>
                        <a:rPr lang="zh-TW" altLang="en-US" dirty="0"/>
                        <a:t>籃球遊戲</a:t>
                      </a:r>
                      <a:r>
                        <a:rPr lang="en-US" altLang="zh-TW" dirty="0"/>
                        <a:t>(</a:t>
                      </a:r>
                      <a:r>
                        <a:rPr lang="zh-TW" altLang="en-US" dirty="0"/>
                        <a:t>高</a:t>
                      </a:r>
                      <a:r>
                        <a:rPr lang="en-US" altLang="zh-TW" dirty="0"/>
                        <a:t>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/>
                        <a:t>15:50~17:50</a:t>
                      </a:r>
                      <a:endParaRPr lang="zh-TW" altLang="en-US" dirty="0"/>
                    </a:p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/>
                        <a:t>操場</a:t>
                      </a:r>
                    </a:p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/>
                        <a:t>邱承恩老師</a:t>
                      </a:r>
                    </a:p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3297087"/>
                  </a:ext>
                </a:extLst>
              </a:tr>
              <a:tr h="418978">
                <a:tc>
                  <a:txBody>
                    <a:bodyPr/>
                    <a:lstStyle/>
                    <a:p>
                      <a:r>
                        <a:rPr lang="zh-TW" altLang="en-US" dirty="0"/>
                        <a:t>小小巴菲特理財桌遊社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/>
                        <a:t>12:50~14:20</a:t>
                      </a:r>
                      <a:endParaRPr lang="zh-TW" altLang="en-US" dirty="0"/>
                    </a:p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/>
                        <a:t>一年</a:t>
                      </a:r>
                      <a:r>
                        <a:rPr lang="en-US" altLang="zh-TW" dirty="0"/>
                        <a:t>7</a:t>
                      </a:r>
                      <a:r>
                        <a:rPr lang="zh-TW" altLang="en-US" dirty="0"/>
                        <a:t>班教室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/>
                        <a:t>蕭美雲老師</a:t>
                      </a:r>
                    </a:p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0644272"/>
                  </a:ext>
                </a:extLst>
              </a:tr>
              <a:tr h="418978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弦樂團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/>
                        <a:t>13:00~16:00</a:t>
                      </a:r>
                      <a:endParaRPr lang="zh-TW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 smtClean="0"/>
                        <a:t>活動中心合奏教室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 smtClean="0"/>
                        <a:t>陳震宗老師</a:t>
                      </a:r>
                      <a:endParaRPr lang="en-US" altLang="zh-TW" dirty="0" smtClean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0943725"/>
                  </a:ext>
                </a:extLst>
              </a:tr>
            </a:tbl>
          </a:graphicData>
        </a:graphic>
      </p:graphicFrame>
      <p:pic>
        <p:nvPicPr>
          <p:cNvPr id="7" name="圖片 6">
            <a:extLst>
              <a:ext uri="{FF2B5EF4-FFF2-40B4-BE49-F238E27FC236}">
                <a16:creationId xmlns:a16="http://schemas.microsoft.com/office/drawing/2014/main" id="{926DC84B-BB6F-4370-9E6C-F7465E0EBB7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402234" y="2983357"/>
            <a:ext cx="1066892" cy="1450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3027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52465" y="76746"/>
            <a:ext cx="8596668" cy="1320800"/>
          </a:xfrm>
        </p:spPr>
        <p:txBody>
          <a:bodyPr>
            <a:normAutofit/>
          </a:bodyPr>
          <a:lstStyle/>
          <a:p>
            <a:r>
              <a:rPr lang="zh-TW" altLang="en-US" sz="8000" dirty="0"/>
              <a:t>       </a:t>
            </a:r>
            <a:r>
              <a:rPr lang="zh-TW" altLang="en-US" sz="8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星期四</a:t>
            </a:r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035522" y="191165"/>
            <a:ext cx="733425" cy="1447800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1984" y="5084839"/>
            <a:ext cx="1447800" cy="1323975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4518" y="338803"/>
            <a:ext cx="1447800" cy="1152525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2792" y="5609227"/>
            <a:ext cx="603453" cy="1152525"/>
          </a:xfrm>
          <a:prstGeom prst="rect">
            <a:avLst/>
          </a:prstGeom>
        </p:spPr>
      </p:pic>
      <p:graphicFrame>
        <p:nvGraphicFramePr>
          <p:cNvPr id="3" name="表格 16">
            <a:extLst>
              <a:ext uri="{FF2B5EF4-FFF2-40B4-BE49-F238E27FC236}">
                <a16:creationId xmlns:a16="http://schemas.microsoft.com/office/drawing/2014/main" id="{E1E33D58-08FB-47E5-9D21-D773B10161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30191"/>
              </p:ext>
            </p:extLst>
          </p:nvPr>
        </p:nvGraphicFramePr>
        <p:xfrm>
          <a:off x="1032387" y="1528694"/>
          <a:ext cx="8143706" cy="50605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7706">
                  <a:extLst>
                    <a:ext uri="{9D8B030D-6E8A-4147-A177-3AD203B41FA5}">
                      <a16:colId xmlns:a16="http://schemas.microsoft.com/office/drawing/2014/main" val="3024955343"/>
                    </a:ext>
                  </a:extLst>
                </a:gridCol>
                <a:gridCol w="1673815">
                  <a:extLst>
                    <a:ext uri="{9D8B030D-6E8A-4147-A177-3AD203B41FA5}">
                      <a16:colId xmlns:a16="http://schemas.microsoft.com/office/drawing/2014/main" val="63364182"/>
                    </a:ext>
                  </a:extLst>
                </a:gridCol>
                <a:gridCol w="2212258">
                  <a:extLst>
                    <a:ext uri="{9D8B030D-6E8A-4147-A177-3AD203B41FA5}">
                      <a16:colId xmlns:a16="http://schemas.microsoft.com/office/drawing/2014/main" val="518111910"/>
                    </a:ext>
                  </a:extLst>
                </a:gridCol>
                <a:gridCol w="2209927">
                  <a:extLst>
                    <a:ext uri="{9D8B030D-6E8A-4147-A177-3AD203B41FA5}">
                      <a16:colId xmlns:a16="http://schemas.microsoft.com/office/drawing/2014/main" val="1498875101"/>
                    </a:ext>
                  </a:extLst>
                </a:gridCol>
              </a:tblGrid>
              <a:tr h="579950">
                <a:tc>
                  <a:txBody>
                    <a:bodyPr/>
                    <a:lstStyle/>
                    <a:p>
                      <a:r>
                        <a:rPr lang="zh-TW" altLang="en-US" dirty="0"/>
                        <a:t>社團名稱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上課時間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上課地點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上課老師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1729438"/>
                  </a:ext>
                </a:extLst>
              </a:tr>
              <a:tr h="579950">
                <a:tc>
                  <a:txBody>
                    <a:bodyPr/>
                    <a:lstStyle/>
                    <a:p>
                      <a:r>
                        <a:rPr lang="zh-TW" altLang="en-US" dirty="0"/>
                        <a:t>體適能運動遊戲社</a:t>
                      </a:r>
                      <a:r>
                        <a:rPr lang="en-US" altLang="zh-TW" dirty="0"/>
                        <a:t>(</a:t>
                      </a:r>
                      <a:r>
                        <a:rPr lang="zh-TW" altLang="en-US" dirty="0"/>
                        <a:t>低</a:t>
                      </a:r>
                      <a:r>
                        <a:rPr lang="en-US" altLang="zh-TW" dirty="0"/>
                        <a:t>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15:50~17:20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/>
                        <a:t>操場</a:t>
                      </a:r>
                    </a:p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洪詩閔老師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0089778"/>
                  </a:ext>
                </a:extLst>
              </a:tr>
              <a:tr h="579950">
                <a:tc>
                  <a:txBody>
                    <a:bodyPr/>
                    <a:lstStyle/>
                    <a:p>
                      <a:r>
                        <a:rPr lang="zh-TW" altLang="en-US" dirty="0"/>
                        <a:t>體適能運動遊戲社</a:t>
                      </a:r>
                      <a:r>
                        <a:rPr lang="en-US" altLang="zh-TW" dirty="0"/>
                        <a:t>(</a:t>
                      </a:r>
                      <a:r>
                        <a:rPr lang="zh-TW" altLang="en-US" dirty="0"/>
                        <a:t>中高</a:t>
                      </a:r>
                      <a:r>
                        <a:rPr lang="en-US" altLang="zh-TW" dirty="0"/>
                        <a:t>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15:50~17:20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/>
                        <a:t>操場</a:t>
                      </a:r>
                    </a:p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潘銘揚老師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2864380"/>
                  </a:ext>
                </a:extLst>
              </a:tr>
              <a:tr h="579950">
                <a:tc>
                  <a:txBody>
                    <a:bodyPr/>
                    <a:lstStyle/>
                    <a:p>
                      <a:r>
                        <a:rPr lang="zh-TW" altLang="en-US" dirty="0"/>
                        <a:t>扯鈴</a:t>
                      </a:r>
                      <a:r>
                        <a:rPr lang="en-US" altLang="zh-TW" dirty="0"/>
                        <a:t>B</a:t>
                      </a:r>
                      <a:r>
                        <a:rPr lang="zh-TW" altLang="en-US" dirty="0"/>
                        <a:t>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/>
                        <a:t>15:50~17:20</a:t>
                      </a:r>
                      <a:endParaRPr lang="zh-TW" altLang="en-US" dirty="0"/>
                    </a:p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中庭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/>
                        <a:t>陳韋均老師</a:t>
                      </a:r>
                    </a:p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6162702"/>
                  </a:ext>
                </a:extLst>
              </a:tr>
              <a:tr h="57995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/>
                        <a:t>多媒材繪畫社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/>
                        <a:t>15:50~17:50</a:t>
                      </a:r>
                      <a:endParaRPr lang="zh-TW" altLang="en-US" dirty="0"/>
                    </a:p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/>
                        <a:t>活動中心陶藝教室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/>
                        <a:t>白景文</a:t>
                      </a:r>
                      <a:r>
                        <a:rPr lang="en-US" altLang="zh-TW" dirty="0"/>
                        <a:t>/</a:t>
                      </a:r>
                      <a:r>
                        <a:rPr lang="zh-TW" altLang="en-US" dirty="0"/>
                        <a:t>李淑芬老師</a:t>
                      </a:r>
                    </a:p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3297087"/>
                  </a:ext>
                </a:extLst>
              </a:tr>
              <a:tr h="579950">
                <a:tc>
                  <a:txBody>
                    <a:bodyPr/>
                    <a:lstStyle/>
                    <a:p>
                      <a:r>
                        <a:rPr lang="zh-TW" altLang="en-US" dirty="0"/>
                        <a:t>武術功夫社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/>
                        <a:t>15:50~17:20</a:t>
                      </a:r>
                      <a:endParaRPr lang="zh-TW" altLang="en-US" dirty="0"/>
                    </a:p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後穿堂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/>
                        <a:t>陳瀚元老師</a:t>
                      </a:r>
                    </a:p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0644272"/>
                  </a:ext>
                </a:extLst>
              </a:tr>
              <a:tr h="579950">
                <a:tc>
                  <a:txBody>
                    <a:bodyPr/>
                    <a:lstStyle/>
                    <a:p>
                      <a:r>
                        <a:rPr lang="zh-TW" altLang="en-US" dirty="0"/>
                        <a:t>樂高機器人初階社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/>
                        <a:t>15:50~17:20</a:t>
                      </a:r>
                      <a:endParaRPr lang="zh-TW" altLang="en-US" dirty="0"/>
                    </a:p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/>
                        <a:t>四樓電腦教室</a:t>
                      </a:r>
                    </a:p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/>
                        <a:t>巫若綺老師</a:t>
                      </a:r>
                    </a:p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5718507"/>
                  </a:ext>
                </a:extLst>
              </a:tr>
              <a:tr h="579950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弦樂團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/>
                        <a:t>15:50~17:50</a:t>
                      </a:r>
                      <a:endParaRPr lang="zh-TW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活動中心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陳治豪</a:t>
                      </a:r>
                      <a:r>
                        <a:rPr lang="en-US" altLang="zh-TW" dirty="0" smtClean="0"/>
                        <a:t>/</a:t>
                      </a:r>
                      <a:r>
                        <a:rPr lang="zh-TW" altLang="en-US" dirty="0" smtClean="0"/>
                        <a:t>陳震宗</a:t>
                      </a:r>
                      <a:r>
                        <a:rPr lang="en-US" altLang="zh-TW" dirty="0" smtClean="0"/>
                        <a:t>/</a:t>
                      </a:r>
                      <a:r>
                        <a:rPr lang="zh-TW" altLang="en-US" dirty="0" smtClean="0"/>
                        <a:t>楊似虹</a:t>
                      </a:r>
                      <a:r>
                        <a:rPr lang="en-US" altLang="zh-TW" dirty="0" smtClean="0"/>
                        <a:t>/</a:t>
                      </a:r>
                      <a:r>
                        <a:rPr lang="zh-TW" altLang="en-US" dirty="0" smtClean="0"/>
                        <a:t>黃盈瑜老師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1059785"/>
                  </a:ext>
                </a:extLst>
              </a:tr>
            </a:tbl>
          </a:graphicData>
        </a:graphic>
      </p:graphicFrame>
      <p:pic>
        <p:nvPicPr>
          <p:cNvPr id="7" name="圖片 6">
            <a:extLst>
              <a:ext uri="{FF2B5EF4-FFF2-40B4-BE49-F238E27FC236}">
                <a16:creationId xmlns:a16="http://schemas.microsoft.com/office/drawing/2014/main" id="{1D5DE3D9-9CEB-40A2-9693-BCDDD10C9F3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402234" y="2841164"/>
            <a:ext cx="1066892" cy="1450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72558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52465" y="443437"/>
            <a:ext cx="8596668" cy="1320800"/>
          </a:xfrm>
        </p:spPr>
        <p:txBody>
          <a:bodyPr>
            <a:normAutofit/>
          </a:bodyPr>
          <a:lstStyle/>
          <a:p>
            <a:r>
              <a:rPr lang="zh-TW" altLang="en-US" sz="8000" dirty="0"/>
              <a:t>       </a:t>
            </a:r>
            <a:r>
              <a:rPr lang="zh-TW" altLang="en-US" sz="8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星期五</a:t>
            </a:r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035522" y="979981"/>
            <a:ext cx="733425" cy="1447800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6899" y="5090588"/>
            <a:ext cx="1447800" cy="1323975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4071" y="726178"/>
            <a:ext cx="1447800" cy="1152525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4518" y="5329306"/>
            <a:ext cx="603453" cy="1152525"/>
          </a:xfrm>
          <a:prstGeom prst="rect">
            <a:avLst/>
          </a:prstGeom>
        </p:spPr>
      </p:pic>
      <p:graphicFrame>
        <p:nvGraphicFramePr>
          <p:cNvPr id="3" name="表格 16">
            <a:extLst>
              <a:ext uri="{FF2B5EF4-FFF2-40B4-BE49-F238E27FC236}">
                <a16:creationId xmlns:a16="http://schemas.microsoft.com/office/drawing/2014/main" id="{E1E33D58-08FB-47E5-9D21-D773B10161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1058269"/>
              </p:ext>
            </p:extLst>
          </p:nvPr>
        </p:nvGraphicFramePr>
        <p:xfrm>
          <a:off x="891816" y="2303056"/>
          <a:ext cx="8143706" cy="1200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7706">
                  <a:extLst>
                    <a:ext uri="{9D8B030D-6E8A-4147-A177-3AD203B41FA5}">
                      <a16:colId xmlns:a16="http://schemas.microsoft.com/office/drawing/2014/main" val="3024955343"/>
                    </a:ext>
                  </a:extLst>
                </a:gridCol>
                <a:gridCol w="1673815">
                  <a:extLst>
                    <a:ext uri="{9D8B030D-6E8A-4147-A177-3AD203B41FA5}">
                      <a16:colId xmlns:a16="http://schemas.microsoft.com/office/drawing/2014/main" val="63364182"/>
                    </a:ext>
                  </a:extLst>
                </a:gridCol>
                <a:gridCol w="2212258">
                  <a:extLst>
                    <a:ext uri="{9D8B030D-6E8A-4147-A177-3AD203B41FA5}">
                      <a16:colId xmlns:a16="http://schemas.microsoft.com/office/drawing/2014/main" val="518111910"/>
                    </a:ext>
                  </a:extLst>
                </a:gridCol>
                <a:gridCol w="2209927">
                  <a:extLst>
                    <a:ext uri="{9D8B030D-6E8A-4147-A177-3AD203B41FA5}">
                      <a16:colId xmlns:a16="http://schemas.microsoft.com/office/drawing/2014/main" val="1498875101"/>
                    </a:ext>
                  </a:extLst>
                </a:gridCol>
              </a:tblGrid>
              <a:tr h="620146">
                <a:tc>
                  <a:txBody>
                    <a:bodyPr/>
                    <a:lstStyle/>
                    <a:p>
                      <a:r>
                        <a:rPr lang="zh-TW" altLang="en-US" dirty="0"/>
                        <a:t>社團名稱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上課時間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上課地點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上課老師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1729438"/>
                  </a:ext>
                </a:extLst>
              </a:tr>
              <a:tr h="579950">
                <a:tc>
                  <a:txBody>
                    <a:bodyPr/>
                    <a:lstStyle/>
                    <a:p>
                      <a:r>
                        <a:rPr lang="zh-TW" altLang="en-US" dirty="0"/>
                        <a:t>羽球初階班</a:t>
                      </a:r>
                      <a:r>
                        <a:rPr lang="en-US" altLang="zh-TW" dirty="0"/>
                        <a:t>(</a:t>
                      </a:r>
                      <a:r>
                        <a:rPr lang="zh-TW" altLang="en-US" dirty="0"/>
                        <a:t>高</a:t>
                      </a:r>
                      <a:r>
                        <a:rPr lang="en-US" altLang="zh-TW" dirty="0"/>
                        <a:t>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15:50~17:50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/>
                        <a:t>活動中心</a:t>
                      </a:r>
                      <a:r>
                        <a:rPr lang="en-US" altLang="zh-TW" dirty="0"/>
                        <a:t>3</a:t>
                      </a:r>
                      <a:r>
                        <a:rPr lang="zh-TW" altLang="en-US" dirty="0"/>
                        <a:t>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歐陽群</a:t>
                      </a:r>
                      <a:r>
                        <a:rPr lang="en-US" altLang="zh-TW" dirty="0"/>
                        <a:t>/</a:t>
                      </a:r>
                      <a:r>
                        <a:rPr lang="zh-TW" altLang="en-US" dirty="0"/>
                        <a:t>陳彥均老師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0089778"/>
                  </a:ext>
                </a:extLst>
              </a:tr>
            </a:tbl>
          </a:graphicData>
        </a:graphic>
      </p:graphicFrame>
      <p:pic>
        <p:nvPicPr>
          <p:cNvPr id="7" name="圖片 6">
            <a:extLst>
              <a:ext uri="{FF2B5EF4-FFF2-40B4-BE49-F238E27FC236}">
                <a16:creationId xmlns:a16="http://schemas.microsoft.com/office/drawing/2014/main" id="{1D5DE3D9-9CEB-40A2-9693-BCDDD10C9F3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52944" y="4855464"/>
            <a:ext cx="1623149" cy="1559099"/>
          </a:xfrm>
          <a:prstGeom prst="rect">
            <a:avLst/>
          </a:prstGeom>
        </p:spPr>
      </p:pic>
      <p:pic>
        <p:nvPicPr>
          <p:cNvPr id="8" name="圖片 7">
            <a:extLst>
              <a:ext uri="{FF2B5EF4-FFF2-40B4-BE49-F238E27FC236}">
                <a16:creationId xmlns:a16="http://schemas.microsoft.com/office/drawing/2014/main" id="{DA1D2D8B-5ACC-4189-B75F-B7DE2DDA04E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52318" y="4724246"/>
            <a:ext cx="1444877" cy="1152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98809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14188" y="1568594"/>
            <a:ext cx="8596668" cy="2517648"/>
          </a:xfrm>
        </p:spPr>
        <p:txBody>
          <a:bodyPr>
            <a:normAutofit/>
          </a:bodyPr>
          <a:lstStyle/>
          <a:p>
            <a:pPr algn="ctr"/>
            <a:r>
              <a:rPr lang="zh-TW" altLang="en-US" sz="7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同德國小歡迎您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4315551">
            <a:off x="4228126" y="3740099"/>
            <a:ext cx="1447800" cy="1314450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51275" y="4469622"/>
            <a:ext cx="1447800" cy="733425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80737" y="3841606"/>
            <a:ext cx="1190625" cy="1447800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31255" y="1297575"/>
            <a:ext cx="1274173" cy="3059686"/>
          </a:xfrm>
          <a:prstGeom prst="rect">
            <a:avLst/>
          </a:prstGeom>
        </p:spPr>
      </p:pic>
      <p:pic>
        <p:nvPicPr>
          <p:cNvPr id="10" name="圖片 9">
            <a:extLst>
              <a:ext uri="{FF2B5EF4-FFF2-40B4-BE49-F238E27FC236}">
                <a16:creationId xmlns:a16="http://schemas.microsoft.com/office/drawing/2014/main" id="{5BFD7F90-FAB6-4F91-9FF1-100832F7C6F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1653" y="1487151"/>
            <a:ext cx="1274174" cy="2359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8757388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spd="slow">
        <p159:morph option="byObject"/>
        <p:sndAc>
          <p:stSnd>
            <p:snd r:embed="rId8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</p:sld>
</file>

<file path=ppt/theme/theme1.xml><?xml version="1.0" encoding="utf-8"?>
<a:theme xmlns:a="http://schemas.openxmlformats.org/drawingml/2006/main" name="多面向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139</TotalTime>
  <Words>514</Words>
  <Application>Microsoft Office PowerPoint</Application>
  <PresentationFormat>寬螢幕</PresentationFormat>
  <Paragraphs>173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6" baseType="lpstr">
      <vt:lpstr>微軟正黑體</vt:lpstr>
      <vt:lpstr>新細明體</vt:lpstr>
      <vt:lpstr>標楷體</vt:lpstr>
      <vt:lpstr>Arial</vt:lpstr>
      <vt:lpstr>Calibri</vt:lpstr>
      <vt:lpstr>Trebuchet MS</vt:lpstr>
      <vt:lpstr>Wingdings 3</vt:lpstr>
      <vt:lpstr>多面向</vt:lpstr>
      <vt:lpstr>112學年度上學期課後社團</vt:lpstr>
      <vt:lpstr>       星期一</vt:lpstr>
      <vt:lpstr>       星期二</vt:lpstr>
      <vt:lpstr>       星期三</vt:lpstr>
      <vt:lpstr>       星期三</vt:lpstr>
      <vt:lpstr>       星期四</vt:lpstr>
      <vt:lpstr>       星期五</vt:lpstr>
      <vt:lpstr>同德國小歡迎您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112學年度上學期課後社團</dc:title>
  <dc:creator>user</dc:creator>
  <cp:lastModifiedBy>user</cp:lastModifiedBy>
  <cp:revision>20</cp:revision>
  <cp:lastPrinted>2023-09-16T02:55:32Z</cp:lastPrinted>
  <dcterms:created xsi:type="dcterms:W3CDTF">2023-08-16T06:40:02Z</dcterms:created>
  <dcterms:modified xsi:type="dcterms:W3CDTF">2023-09-17T02:54:44Z</dcterms:modified>
</cp:coreProperties>
</file>